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
      <p:font typeface="Heebo Light"/>
      <p:regular r:id="rId19"/>
    </p:embeddedFont>
    <p:embeddedFont>
      <p:font typeface="Heebo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25535"/>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F2F0F4"/>
                </a:solidFill>
                <a:latin typeface="Montserrat" pitchFamily="34" charset="0"/>
                <a:ea typeface="Montserrat" pitchFamily="34" charset="-122"/>
                <a:cs typeface="Montserrat" pitchFamily="34" charset="-120"/>
              </a:rPr>
              <a:t>Dominando os Tempos Verbais Perfeitos em Inglês</a:t>
            </a:r>
            <a:endParaRPr lang="en-US" sz="6150" dirty="0"/>
          </a:p>
        </p:txBody>
      </p:sp>
      <p:sp>
        <p:nvSpPr>
          <p:cNvPr id="4" name="Text 1"/>
          <p:cNvSpPr/>
          <p:nvPr/>
        </p:nvSpPr>
        <p:spPr>
          <a:xfrm>
            <a:off x="6280190" y="4700349"/>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Bem-vindo a este eBook que o guiará na jornada de dominar os tempos verbais perfeitos em inglês. Os tempos perfeitos são essenciais para uma comunicação precisa e fluente, permitindo que você expresse ações que se conectam ao passado, presente e futuro.</a:t>
            </a:r>
            <a:endParaRPr lang="en-US" sz="1750" dirty="0"/>
          </a:p>
        </p:txBody>
      </p:sp>
      <p:sp>
        <p:nvSpPr>
          <p:cNvPr id="5" name="Shape 2"/>
          <p:cNvSpPr/>
          <p:nvPr/>
        </p:nvSpPr>
        <p:spPr>
          <a:xfrm>
            <a:off x="6280190" y="6424017"/>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431637"/>
            <a:ext cx="347663" cy="347663"/>
          </a:xfrm>
          <a:prstGeom prst="rect">
            <a:avLst/>
          </a:prstGeom>
        </p:spPr>
      </p:pic>
      <p:sp>
        <p:nvSpPr>
          <p:cNvPr id="7" name="Text 3"/>
          <p:cNvSpPr/>
          <p:nvPr/>
        </p:nvSpPr>
        <p:spPr>
          <a:xfrm>
            <a:off x="6756440" y="6407110"/>
            <a:ext cx="2349579" cy="396835"/>
          </a:xfrm>
          <a:prstGeom prst="rect">
            <a:avLst/>
          </a:prstGeom>
          <a:noFill/>
          <a:ln/>
        </p:spPr>
        <p:txBody>
          <a:bodyPr wrap="none" lIns="0" tIns="0" rIns="0" bIns="0" rtlCol="0" anchor="t"/>
          <a:lstStyle/>
          <a:p>
            <a:pPr algn="l" indent="0" marL="0">
              <a:lnSpc>
                <a:spcPts val="3100"/>
              </a:lnSpc>
              <a:buNone/>
            </a:pPr>
            <a:r>
              <a:rPr lang="en-US" sz="2200" b="1" dirty="0">
                <a:solidFill>
                  <a:srgbClr val="DCD7E5"/>
                </a:solidFill>
                <a:latin typeface="Heebo Bold" pitchFamily="34" charset="0"/>
                <a:ea typeface="Heebo Bold" pitchFamily="34" charset="-122"/>
                <a:cs typeface="Heebo Bold" pitchFamily="34" charset="-120"/>
              </a:rPr>
              <a:t>por Guilherme null</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0098" y="612934"/>
            <a:ext cx="11326535" cy="696516"/>
          </a:xfrm>
          <a:prstGeom prst="rect">
            <a:avLst/>
          </a:prstGeom>
          <a:noFill/>
          <a:ln/>
        </p:spPr>
        <p:txBody>
          <a:bodyPr wrap="none" lIns="0" tIns="0" rIns="0" bIns="0" rtlCol="0" anchor="t"/>
          <a:lstStyle/>
          <a:p>
            <a:pPr indent="0" marL="0">
              <a:lnSpc>
                <a:spcPts val="5450"/>
              </a:lnSpc>
              <a:buNone/>
            </a:pPr>
            <a:r>
              <a:rPr lang="en-US" sz="4350" dirty="0">
                <a:solidFill>
                  <a:srgbClr val="F2F0F4"/>
                </a:solidFill>
                <a:latin typeface="Montserrat" pitchFamily="34" charset="0"/>
                <a:ea typeface="Montserrat" pitchFamily="34" charset="-122"/>
                <a:cs typeface="Montserrat" pitchFamily="34" charset="-120"/>
              </a:rPr>
              <a:t>Introdução aos Tempos Verbais Perfeitos</a:t>
            </a:r>
            <a:endParaRPr lang="en-US" sz="4350" dirty="0"/>
          </a:p>
        </p:txBody>
      </p:sp>
      <p:sp>
        <p:nvSpPr>
          <p:cNvPr id="3" name="Text 1"/>
          <p:cNvSpPr/>
          <p:nvPr/>
        </p:nvSpPr>
        <p:spPr>
          <a:xfrm>
            <a:off x="780098" y="1755219"/>
            <a:ext cx="13070205" cy="1069777"/>
          </a:xfrm>
          <a:prstGeom prst="rect">
            <a:avLst/>
          </a:prstGeom>
          <a:noFill/>
          <a:ln/>
        </p:spPr>
        <p:txBody>
          <a:bodyPr wrap="square" lIns="0" tIns="0" rIns="0" bIns="0" rtlCol="0" anchor="t"/>
          <a:lstStyle/>
          <a:p>
            <a:pPr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Os tempos verbais perfeitos são um grupo de tempos que expressam ações que foram concluídas em algum momento do passado, mas que têm relevância no presente ou no futuro. Eles são essenciais para uma comunicação precisa e fluente em inglês, permitindo que você expresse nuances de tempo que outros tempos verbais não conseguem.</a:t>
            </a:r>
            <a:endParaRPr lang="en-US" sz="1750" dirty="0"/>
          </a:p>
        </p:txBody>
      </p:sp>
      <p:sp>
        <p:nvSpPr>
          <p:cNvPr id="4" name="Shape 2"/>
          <p:cNvSpPr/>
          <p:nvPr/>
        </p:nvSpPr>
        <p:spPr>
          <a:xfrm>
            <a:off x="780098" y="3326487"/>
            <a:ext cx="501491" cy="501491"/>
          </a:xfrm>
          <a:prstGeom prst="roundRect">
            <a:avLst>
              <a:gd name="adj" fmla="val 18668"/>
            </a:avLst>
          </a:prstGeom>
          <a:solidFill>
            <a:srgbClr val="31136C"/>
          </a:solidFill>
          <a:ln w="7620">
            <a:solidFill>
              <a:srgbClr val="4A2C85"/>
            </a:solidFill>
            <a:prstDash val="solid"/>
          </a:ln>
        </p:spPr>
      </p:sp>
      <p:sp>
        <p:nvSpPr>
          <p:cNvPr id="5" name="Text 3"/>
          <p:cNvSpPr/>
          <p:nvPr/>
        </p:nvSpPr>
        <p:spPr>
          <a:xfrm>
            <a:off x="970478" y="3410069"/>
            <a:ext cx="120729" cy="334328"/>
          </a:xfrm>
          <a:prstGeom prst="rect">
            <a:avLst/>
          </a:prstGeom>
          <a:noFill/>
          <a:ln/>
        </p:spPr>
        <p:txBody>
          <a:bodyPr wrap="none" lIns="0" tIns="0" rIns="0" bIns="0" rtlCol="0" anchor="t"/>
          <a:lstStyle/>
          <a:p>
            <a:pPr algn="ctr" indent="0" marL="0">
              <a:lnSpc>
                <a:spcPts val="2600"/>
              </a:lnSpc>
              <a:buNone/>
            </a:pPr>
            <a:r>
              <a:rPr lang="en-US" sz="2600" dirty="0">
                <a:solidFill>
                  <a:srgbClr val="DCD7E5"/>
                </a:solidFill>
                <a:latin typeface="Montserrat" pitchFamily="34" charset="0"/>
                <a:ea typeface="Montserrat" pitchFamily="34" charset="-122"/>
                <a:cs typeface="Montserrat" pitchFamily="34" charset="-120"/>
              </a:rPr>
              <a:t>1</a:t>
            </a:r>
            <a:endParaRPr lang="en-US" sz="2600" dirty="0"/>
          </a:p>
        </p:txBody>
      </p:sp>
      <p:sp>
        <p:nvSpPr>
          <p:cNvPr id="6" name="Text 4"/>
          <p:cNvSpPr/>
          <p:nvPr/>
        </p:nvSpPr>
        <p:spPr>
          <a:xfrm>
            <a:off x="1504474" y="3326487"/>
            <a:ext cx="2786301" cy="348258"/>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Definição</a:t>
            </a:r>
            <a:endParaRPr lang="en-US" sz="2150" dirty="0"/>
          </a:p>
        </p:txBody>
      </p:sp>
      <p:sp>
        <p:nvSpPr>
          <p:cNvPr id="7" name="Text 5"/>
          <p:cNvSpPr/>
          <p:nvPr/>
        </p:nvSpPr>
        <p:spPr>
          <a:xfrm>
            <a:off x="1504474" y="3808452"/>
            <a:ext cx="5699284" cy="1069777"/>
          </a:xfrm>
          <a:prstGeom prst="rect">
            <a:avLst/>
          </a:prstGeom>
          <a:noFill/>
          <a:ln/>
        </p:spPr>
        <p:txBody>
          <a:bodyPr wrap="square" lIns="0" tIns="0" rIns="0" bIns="0" rtlCol="0" anchor="t"/>
          <a:lstStyle/>
          <a:p>
            <a:pPr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Os tempos verbais perfeitos são formados com o verbo auxiliar "have" ou "has" seguido do particípio passado do verbo principal.</a:t>
            </a:r>
            <a:endParaRPr lang="en-US" sz="1750" dirty="0"/>
          </a:p>
        </p:txBody>
      </p:sp>
      <p:sp>
        <p:nvSpPr>
          <p:cNvPr id="8" name="Shape 6"/>
          <p:cNvSpPr/>
          <p:nvPr/>
        </p:nvSpPr>
        <p:spPr>
          <a:xfrm>
            <a:off x="7426642" y="3326487"/>
            <a:ext cx="501491" cy="501491"/>
          </a:xfrm>
          <a:prstGeom prst="roundRect">
            <a:avLst>
              <a:gd name="adj" fmla="val 18668"/>
            </a:avLst>
          </a:prstGeom>
          <a:solidFill>
            <a:srgbClr val="31136C"/>
          </a:solidFill>
          <a:ln w="7620">
            <a:solidFill>
              <a:srgbClr val="4A2C85"/>
            </a:solidFill>
            <a:prstDash val="solid"/>
          </a:ln>
        </p:spPr>
      </p:sp>
      <p:sp>
        <p:nvSpPr>
          <p:cNvPr id="9" name="Text 7"/>
          <p:cNvSpPr/>
          <p:nvPr/>
        </p:nvSpPr>
        <p:spPr>
          <a:xfrm>
            <a:off x="7582376" y="3410069"/>
            <a:ext cx="189905" cy="334328"/>
          </a:xfrm>
          <a:prstGeom prst="rect">
            <a:avLst/>
          </a:prstGeom>
          <a:noFill/>
          <a:ln/>
        </p:spPr>
        <p:txBody>
          <a:bodyPr wrap="none" lIns="0" tIns="0" rIns="0" bIns="0" rtlCol="0" anchor="t"/>
          <a:lstStyle/>
          <a:p>
            <a:pPr algn="ctr" indent="0" marL="0">
              <a:lnSpc>
                <a:spcPts val="2600"/>
              </a:lnSpc>
              <a:buNone/>
            </a:pPr>
            <a:r>
              <a:rPr lang="en-US" sz="2600" dirty="0">
                <a:solidFill>
                  <a:srgbClr val="DCD7E5"/>
                </a:solidFill>
                <a:latin typeface="Montserrat" pitchFamily="34" charset="0"/>
                <a:ea typeface="Montserrat" pitchFamily="34" charset="-122"/>
                <a:cs typeface="Montserrat" pitchFamily="34" charset="-120"/>
              </a:rPr>
              <a:t>2</a:t>
            </a:r>
            <a:endParaRPr lang="en-US" sz="2600" dirty="0"/>
          </a:p>
        </p:txBody>
      </p:sp>
      <p:sp>
        <p:nvSpPr>
          <p:cNvPr id="10" name="Text 8"/>
          <p:cNvSpPr/>
          <p:nvPr/>
        </p:nvSpPr>
        <p:spPr>
          <a:xfrm>
            <a:off x="8151019" y="3326487"/>
            <a:ext cx="2786301" cy="348258"/>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Importância</a:t>
            </a:r>
            <a:endParaRPr lang="en-US" sz="2150" dirty="0"/>
          </a:p>
        </p:txBody>
      </p:sp>
      <p:sp>
        <p:nvSpPr>
          <p:cNvPr id="11" name="Text 9"/>
          <p:cNvSpPr/>
          <p:nvPr/>
        </p:nvSpPr>
        <p:spPr>
          <a:xfrm>
            <a:off x="8151019" y="3808452"/>
            <a:ext cx="5699284" cy="1426369"/>
          </a:xfrm>
          <a:prstGeom prst="rect">
            <a:avLst/>
          </a:prstGeom>
          <a:noFill/>
          <a:ln/>
        </p:spPr>
        <p:txBody>
          <a:bodyPr wrap="square" lIns="0" tIns="0" rIns="0" bIns="0" rtlCol="0" anchor="t"/>
          <a:lstStyle/>
          <a:p>
            <a:pPr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Os tempos perfeitos são essenciais para comunicar ações que têm relevância no presente, como experiências passadas, ações que continuam até o presente ou ações que serão concluídas no futuro.</a:t>
            </a:r>
            <a:endParaRPr lang="en-US" sz="1750" dirty="0"/>
          </a:p>
        </p:txBody>
      </p:sp>
      <p:sp>
        <p:nvSpPr>
          <p:cNvPr id="12" name="Shape 10"/>
          <p:cNvSpPr/>
          <p:nvPr/>
        </p:nvSpPr>
        <p:spPr>
          <a:xfrm>
            <a:off x="780098" y="5708452"/>
            <a:ext cx="501491" cy="501491"/>
          </a:xfrm>
          <a:prstGeom prst="roundRect">
            <a:avLst>
              <a:gd name="adj" fmla="val 18668"/>
            </a:avLst>
          </a:prstGeom>
          <a:solidFill>
            <a:srgbClr val="31136C"/>
          </a:solidFill>
          <a:ln w="7620">
            <a:solidFill>
              <a:srgbClr val="4A2C85"/>
            </a:solidFill>
            <a:prstDash val="solid"/>
          </a:ln>
        </p:spPr>
      </p:sp>
      <p:sp>
        <p:nvSpPr>
          <p:cNvPr id="13" name="Text 11"/>
          <p:cNvSpPr/>
          <p:nvPr/>
        </p:nvSpPr>
        <p:spPr>
          <a:xfrm>
            <a:off x="936546" y="5792033"/>
            <a:ext cx="188595" cy="334328"/>
          </a:xfrm>
          <a:prstGeom prst="rect">
            <a:avLst/>
          </a:prstGeom>
          <a:noFill/>
          <a:ln/>
        </p:spPr>
        <p:txBody>
          <a:bodyPr wrap="none" lIns="0" tIns="0" rIns="0" bIns="0" rtlCol="0" anchor="t"/>
          <a:lstStyle/>
          <a:p>
            <a:pPr algn="ctr" indent="0" marL="0">
              <a:lnSpc>
                <a:spcPts val="2600"/>
              </a:lnSpc>
              <a:buNone/>
            </a:pPr>
            <a:r>
              <a:rPr lang="en-US" sz="2600" dirty="0">
                <a:solidFill>
                  <a:srgbClr val="DCD7E5"/>
                </a:solidFill>
                <a:latin typeface="Montserrat" pitchFamily="34" charset="0"/>
                <a:ea typeface="Montserrat" pitchFamily="34" charset="-122"/>
                <a:cs typeface="Montserrat" pitchFamily="34" charset="-120"/>
              </a:rPr>
              <a:t>3</a:t>
            </a:r>
            <a:endParaRPr lang="en-US" sz="2600" dirty="0"/>
          </a:p>
        </p:txBody>
      </p:sp>
      <p:sp>
        <p:nvSpPr>
          <p:cNvPr id="14" name="Text 12"/>
          <p:cNvSpPr/>
          <p:nvPr/>
        </p:nvSpPr>
        <p:spPr>
          <a:xfrm>
            <a:off x="1504474" y="5708452"/>
            <a:ext cx="2786301" cy="348258"/>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Visão Geral</a:t>
            </a:r>
            <a:endParaRPr lang="en-US" sz="2150" dirty="0"/>
          </a:p>
        </p:txBody>
      </p:sp>
      <p:sp>
        <p:nvSpPr>
          <p:cNvPr id="15" name="Text 13"/>
          <p:cNvSpPr/>
          <p:nvPr/>
        </p:nvSpPr>
        <p:spPr>
          <a:xfrm>
            <a:off x="1504474" y="6190417"/>
            <a:ext cx="5699284" cy="1069777"/>
          </a:xfrm>
          <a:prstGeom prst="rect">
            <a:avLst/>
          </a:prstGeom>
          <a:noFill/>
          <a:ln/>
        </p:spPr>
        <p:txBody>
          <a:bodyPr wrap="square" lIns="0" tIns="0" rIns="0" bIns="0" rtlCol="0" anchor="t"/>
          <a:lstStyle/>
          <a:p>
            <a:pPr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Existem três tempos verbais perfeitos: Present Perfect, Past Perfect e Future Perfect, cada um com suas próprias nuances e usos específicos.</a:t>
            </a:r>
            <a:endParaRPr lang="en-US" sz="1750" dirty="0"/>
          </a:p>
        </p:txBody>
      </p:sp>
      <p:sp>
        <p:nvSpPr>
          <p:cNvPr id="16" name="Shape 14"/>
          <p:cNvSpPr/>
          <p:nvPr/>
        </p:nvSpPr>
        <p:spPr>
          <a:xfrm>
            <a:off x="7426642" y="5708452"/>
            <a:ext cx="501491" cy="501491"/>
          </a:xfrm>
          <a:prstGeom prst="roundRect">
            <a:avLst>
              <a:gd name="adj" fmla="val 18668"/>
            </a:avLst>
          </a:prstGeom>
          <a:solidFill>
            <a:srgbClr val="31136C"/>
          </a:solidFill>
          <a:ln w="7620">
            <a:solidFill>
              <a:srgbClr val="4A2C85"/>
            </a:solidFill>
            <a:prstDash val="solid"/>
          </a:ln>
        </p:spPr>
      </p:sp>
      <p:sp>
        <p:nvSpPr>
          <p:cNvPr id="17" name="Text 15"/>
          <p:cNvSpPr/>
          <p:nvPr/>
        </p:nvSpPr>
        <p:spPr>
          <a:xfrm>
            <a:off x="7566898" y="5792033"/>
            <a:ext cx="220980" cy="334328"/>
          </a:xfrm>
          <a:prstGeom prst="rect">
            <a:avLst/>
          </a:prstGeom>
          <a:noFill/>
          <a:ln/>
        </p:spPr>
        <p:txBody>
          <a:bodyPr wrap="none" lIns="0" tIns="0" rIns="0" bIns="0" rtlCol="0" anchor="t"/>
          <a:lstStyle/>
          <a:p>
            <a:pPr algn="ctr" indent="0" marL="0">
              <a:lnSpc>
                <a:spcPts val="2600"/>
              </a:lnSpc>
              <a:buNone/>
            </a:pPr>
            <a:r>
              <a:rPr lang="en-US" sz="2600" dirty="0">
                <a:solidFill>
                  <a:srgbClr val="DCD7E5"/>
                </a:solidFill>
                <a:latin typeface="Montserrat" pitchFamily="34" charset="0"/>
                <a:ea typeface="Montserrat" pitchFamily="34" charset="-122"/>
                <a:cs typeface="Montserrat" pitchFamily="34" charset="-120"/>
              </a:rPr>
              <a:t>4</a:t>
            </a:r>
            <a:endParaRPr lang="en-US" sz="2600" dirty="0"/>
          </a:p>
        </p:txBody>
      </p:sp>
      <p:sp>
        <p:nvSpPr>
          <p:cNvPr id="18" name="Text 16"/>
          <p:cNvSpPr/>
          <p:nvPr/>
        </p:nvSpPr>
        <p:spPr>
          <a:xfrm>
            <a:off x="8151019" y="5708452"/>
            <a:ext cx="2786301" cy="348258"/>
          </a:xfrm>
          <a:prstGeom prst="rect">
            <a:avLst/>
          </a:prstGeom>
          <a:noFill/>
          <a:ln/>
        </p:spPr>
        <p:txBody>
          <a:bodyPr wrap="none" lIns="0" tIns="0" rIns="0" bIns="0" rtlCol="0" anchor="t"/>
          <a:lstStyle/>
          <a:p>
            <a:pPr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Objetivos</a:t>
            </a:r>
            <a:endParaRPr lang="en-US" sz="2150" dirty="0"/>
          </a:p>
        </p:txBody>
      </p:sp>
      <p:sp>
        <p:nvSpPr>
          <p:cNvPr id="19" name="Text 17"/>
          <p:cNvSpPr/>
          <p:nvPr/>
        </p:nvSpPr>
        <p:spPr>
          <a:xfrm>
            <a:off x="8151019" y="6190417"/>
            <a:ext cx="5699284" cy="1426369"/>
          </a:xfrm>
          <a:prstGeom prst="rect">
            <a:avLst/>
          </a:prstGeom>
          <a:noFill/>
          <a:ln/>
        </p:spPr>
        <p:txBody>
          <a:bodyPr wrap="square" lIns="0" tIns="0" rIns="0" bIns="0" rtlCol="0" anchor="t"/>
          <a:lstStyle/>
          <a:p>
            <a:pPr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Este eBook tem como objetivo ajudá-lo a dominar os tempos verbais perfeitos, fornecendo explicações claras, exemplos práticos e exercícios para reforçar o aprendizado.</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6642" y="768310"/>
            <a:ext cx="5405318" cy="675680"/>
          </a:xfrm>
          <a:prstGeom prst="rect">
            <a:avLst/>
          </a:prstGeom>
          <a:noFill/>
          <a:ln/>
        </p:spPr>
        <p:txBody>
          <a:bodyPr wrap="none" lIns="0" tIns="0" rIns="0" bIns="0" rtlCol="0" anchor="t"/>
          <a:lstStyle/>
          <a:p>
            <a:pPr indent="0" marL="0">
              <a:lnSpc>
                <a:spcPts val="5300"/>
              </a:lnSpc>
              <a:buNone/>
            </a:pPr>
            <a:r>
              <a:rPr lang="en-US" sz="4250" dirty="0">
                <a:solidFill>
                  <a:srgbClr val="F2F0F4"/>
                </a:solidFill>
                <a:latin typeface="Montserrat" pitchFamily="34" charset="0"/>
                <a:ea typeface="Montserrat" pitchFamily="34" charset="-122"/>
                <a:cs typeface="Montserrat" pitchFamily="34" charset="-120"/>
              </a:rPr>
              <a:t>Present Perfect</a:t>
            </a:r>
            <a:endParaRPr lang="en-US" sz="4250" dirty="0"/>
          </a:p>
        </p:txBody>
      </p:sp>
      <p:sp>
        <p:nvSpPr>
          <p:cNvPr id="3" name="Text 1"/>
          <p:cNvSpPr/>
          <p:nvPr/>
        </p:nvSpPr>
        <p:spPr>
          <a:xfrm>
            <a:off x="756642" y="1876306"/>
            <a:ext cx="13117116" cy="1037630"/>
          </a:xfrm>
          <a:prstGeom prst="rect">
            <a:avLst/>
          </a:prstGeom>
          <a:noFill/>
          <a:ln/>
        </p:spPr>
        <p:txBody>
          <a:bodyPr wrap="square" lIns="0" tIns="0" rIns="0" bIns="0" rtlCol="0" anchor="t"/>
          <a:lstStyle/>
          <a:p>
            <a:pPr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O Present Perfect é usado para expressar ações que ocorreram em algum momento do passado, mas que têm relevância no presente. Ele é frequentemente usado para falar sobre experiências passadas, ações que continuam até o presente ou ações que foram concluídas recentemente.</a:t>
            </a:r>
            <a:endParaRPr lang="en-US" sz="1700" dirty="0"/>
          </a:p>
        </p:txBody>
      </p:sp>
      <p:sp>
        <p:nvSpPr>
          <p:cNvPr id="4" name="Text 2"/>
          <p:cNvSpPr/>
          <p:nvPr/>
        </p:nvSpPr>
        <p:spPr>
          <a:xfrm>
            <a:off x="756642" y="3373160"/>
            <a:ext cx="2849404" cy="337780"/>
          </a:xfrm>
          <a:prstGeom prst="rect">
            <a:avLst/>
          </a:prstGeom>
          <a:noFill/>
          <a:ln/>
        </p:spPr>
        <p:txBody>
          <a:bodyPr wrap="none" lIns="0" tIns="0" rIns="0" bIns="0" rtlCol="0" anchor="t"/>
          <a:lstStyle/>
          <a:p>
            <a:pPr indent="0" marL="0">
              <a:lnSpc>
                <a:spcPts val="2650"/>
              </a:lnSpc>
              <a:buNone/>
            </a:pPr>
            <a:r>
              <a:rPr lang="en-US" sz="2100" dirty="0">
                <a:solidFill>
                  <a:srgbClr val="F2F0F4"/>
                </a:solidFill>
                <a:latin typeface="Montserrat" pitchFamily="34" charset="0"/>
                <a:ea typeface="Montserrat" pitchFamily="34" charset="-122"/>
                <a:cs typeface="Montserrat" pitchFamily="34" charset="-120"/>
              </a:rPr>
              <a:t>Definição e Estrutura</a:t>
            </a:r>
            <a:endParaRPr lang="en-US" sz="2100" dirty="0"/>
          </a:p>
        </p:txBody>
      </p:sp>
      <p:sp>
        <p:nvSpPr>
          <p:cNvPr id="5" name="Text 3"/>
          <p:cNvSpPr/>
          <p:nvPr/>
        </p:nvSpPr>
        <p:spPr>
          <a:xfrm>
            <a:off x="756642" y="3927038"/>
            <a:ext cx="4020264" cy="1037630"/>
          </a:xfrm>
          <a:prstGeom prst="rect">
            <a:avLst/>
          </a:prstGeom>
          <a:noFill/>
          <a:ln/>
        </p:spPr>
        <p:txBody>
          <a:bodyPr wrap="square" lIns="0" tIns="0" rIns="0" bIns="0" rtlCol="0" anchor="t"/>
          <a:lstStyle/>
          <a:p>
            <a:pPr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O Present Perfect é formado com o verbo auxiliar "have" ou "has" seguido do particípio passado do verbo principal.</a:t>
            </a:r>
            <a:endParaRPr lang="en-US" sz="1700" dirty="0"/>
          </a:p>
        </p:txBody>
      </p:sp>
      <p:sp>
        <p:nvSpPr>
          <p:cNvPr id="6" name="Text 4"/>
          <p:cNvSpPr/>
          <p:nvPr/>
        </p:nvSpPr>
        <p:spPr>
          <a:xfrm>
            <a:off x="756642" y="5159216"/>
            <a:ext cx="4020264" cy="345877"/>
          </a:xfrm>
          <a:prstGeom prst="rect">
            <a:avLst/>
          </a:prstGeom>
          <a:noFill/>
          <a:ln/>
        </p:spPr>
        <p:txBody>
          <a:bodyPr wrap="none" lIns="0" tIns="0" rIns="0" bIns="0" rtlCol="0" anchor="t"/>
          <a:lstStyle/>
          <a:p>
            <a:pPr algn="l" marL="342900" indent="-342900">
              <a:lnSpc>
                <a:spcPts val="2700"/>
              </a:lnSpc>
              <a:buSzPct val="100000"/>
              <a:buFont typeface="+mj-lt"/>
              <a:buAutoNum type="arabicPeriod" startAt="1"/>
            </a:pPr>
            <a:r>
              <a:rPr lang="en-US" sz="1700" dirty="0">
                <a:solidFill>
                  <a:srgbClr val="DCD7E5"/>
                </a:solidFill>
                <a:latin typeface="Heebo Light" pitchFamily="34" charset="0"/>
                <a:ea typeface="Heebo Light" pitchFamily="34" charset="-122"/>
                <a:cs typeface="Heebo Light" pitchFamily="34" charset="-120"/>
              </a:rPr>
              <a:t>I have lived in London for five years.</a:t>
            </a:r>
            <a:endParaRPr lang="en-US" sz="1700" dirty="0"/>
          </a:p>
        </p:txBody>
      </p:sp>
      <p:sp>
        <p:nvSpPr>
          <p:cNvPr id="7" name="Text 5"/>
          <p:cNvSpPr/>
          <p:nvPr/>
        </p:nvSpPr>
        <p:spPr>
          <a:xfrm>
            <a:off x="756642" y="5580698"/>
            <a:ext cx="4020264" cy="345877"/>
          </a:xfrm>
          <a:prstGeom prst="rect">
            <a:avLst/>
          </a:prstGeom>
          <a:noFill/>
          <a:ln/>
        </p:spPr>
        <p:txBody>
          <a:bodyPr wrap="none" lIns="0" tIns="0" rIns="0" bIns="0" rtlCol="0" anchor="t"/>
          <a:lstStyle/>
          <a:p>
            <a:pPr algn="l" marL="342900" indent="-342900">
              <a:lnSpc>
                <a:spcPts val="2700"/>
              </a:lnSpc>
              <a:buSzPct val="100000"/>
              <a:buFont typeface="+mj-lt"/>
              <a:buAutoNum type="arabicPeriod" startAt="2"/>
            </a:pPr>
            <a:r>
              <a:rPr lang="en-US" sz="1700" dirty="0">
                <a:solidFill>
                  <a:srgbClr val="DCD7E5"/>
                </a:solidFill>
                <a:latin typeface="Heebo Light" pitchFamily="34" charset="0"/>
                <a:ea typeface="Heebo Light" pitchFamily="34" charset="-122"/>
                <a:cs typeface="Heebo Light" pitchFamily="34" charset="-120"/>
              </a:rPr>
              <a:t>She has been to Brazil twice.</a:t>
            </a:r>
            <a:endParaRPr lang="en-US" sz="1700" dirty="0"/>
          </a:p>
        </p:txBody>
      </p:sp>
      <p:sp>
        <p:nvSpPr>
          <p:cNvPr id="8" name="Text 6"/>
          <p:cNvSpPr/>
          <p:nvPr/>
        </p:nvSpPr>
        <p:spPr>
          <a:xfrm>
            <a:off x="5311973" y="3373160"/>
            <a:ext cx="2702600" cy="337780"/>
          </a:xfrm>
          <a:prstGeom prst="rect">
            <a:avLst/>
          </a:prstGeom>
          <a:noFill/>
          <a:ln/>
        </p:spPr>
        <p:txBody>
          <a:bodyPr wrap="none" lIns="0" tIns="0" rIns="0" bIns="0" rtlCol="0" anchor="t"/>
          <a:lstStyle/>
          <a:p>
            <a:pPr indent="0" marL="0">
              <a:lnSpc>
                <a:spcPts val="2650"/>
              </a:lnSpc>
              <a:buNone/>
            </a:pPr>
            <a:r>
              <a:rPr lang="en-US" sz="2100" dirty="0">
                <a:solidFill>
                  <a:srgbClr val="F2F0F4"/>
                </a:solidFill>
                <a:latin typeface="Montserrat" pitchFamily="34" charset="0"/>
                <a:ea typeface="Montserrat" pitchFamily="34" charset="-122"/>
                <a:cs typeface="Montserrat" pitchFamily="34" charset="-120"/>
              </a:rPr>
              <a:t>Quando Usar</a:t>
            </a:r>
            <a:endParaRPr lang="en-US" sz="2100" dirty="0"/>
          </a:p>
        </p:txBody>
      </p:sp>
      <p:sp>
        <p:nvSpPr>
          <p:cNvPr id="9" name="Text 7"/>
          <p:cNvSpPr/>
          <p:nvPr/>
        </p:nvSpPr>
        <p:spPr>
          <a:xfrm>
            <a:off x="5311973" y="3927038"/>
            <a:ext cx="4020264" cy="345877"/>
          </a:xfrm>
          <a:prstGeom prst="rect">
            <a:avLst/>
          </a:prstGeom>
          <a:noFill/>
          <a:ln/>
        </p:spPr>
        <p:txBody>
          <a:bodyPr wrap="none" lIns="0" tIns="0" rIns="0" bIns="0" rtlCol="0" anchor="t"/>
          <a:lstStyle/>
          <a:p>
            <a:pPr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O Present Perfect é usado para expressar:</a:t>
            </a:r>
            <a:endParaRPr lang="en-US" sz="1700" dirty="0"/>
          </a:p>
        </p:txBody>
      </p:sp>
      <p:sp>
        <p:nvSpPr>
          <p:cNvPr id="10" name="Text 8"/>
          <p:cNvSpPr/>
          <p:nvPr/>
        </p:nvSpPr>
        <p:spPr>
          <a:xfrm>
            <a:off x="5311973" y="4467463"/>
            <a:ext cx="4020264" cy="691753"/>
          </a:xfrm>
          <a:prstGeom prst="rect">
            <a:avLst/>
          </a:prstGeom>
          <a:noFill/>
          <a:ln/>
        </p:spPr>
        <p:txBody>
          <a:bodyPr wrap="square" lIns="0" tIns="0" rIns="0" bIns="0" rtlCol="0" anchor="t"/>
          <a:lstStyle/>
          <a:p>
            <a:pPr algn="l" marL="342900" indent="-342900">
              <a:lnSpc>
                <a:spcPts val="2700"/>
              </a:lnSpc>
              <a:buSzPct val="100000"/>
              <a:buFont typeface="+mj-lt"/>
              <a:buAutoNum type="arabicPeriod" startAt="1"/>
            </a:pPr>
            <a:r>
              <a:rPr lang="en-US" sz="1700" dirty="0">
                <a:solidFill>
                  <a:srgbClr val="DCD7E5"/>
                </a:solidFill>
                <a:latin typeface="Heebo Light" pitchFamily="34" charset="0"/>
                <a:ea typeface="Heebo Light" pitchFamily="34" charset="-122"/>
                <a:cs typeface="Heebo Light" pitchFamily="34" charset="-120"/>
              </a:rPr>
              <a:t>Experiências passadas: "I have seen that movie before."</a:t>
            </a:r>
            <a:endParaRPr lang="en-US" sz="1700" dirty="0"/>
          </a:p>
        </p:txBody>
      </p:sp>
      <p:sp>
        <p:nvSpPr>
          <p:cNvPr id="11" name="Text 9"/>
          <p:cNvSpPr/>
          <p:nvPr/>
        </p:nvSpPr>
        <p:spPr>
          <a:xfrm>
            <a:off x="5311973" y="5234821"/>
            <a:ext cx="4020264" cy="1037630"/>
          </a:xfrm>
          <a:prstGeom prst="rect">
            <a:avLst/>
          </a:prstGeom>
          <a:noFill/>
          <a:ln/>
        </p:spPr>
        <p:txBody>
          <a:bodyPr wrap="square" lIns="0" tIns="0" rIns="0" bIns="0" rtlCol="0" anchor="t"/>
          <a:lstStyle/>
          <a:p>
            <a:pPr algn="l" marL="342900" indent="-342900">
              <a:lnSpc>
                <a:spcPts val="2700"/>
              </a:lnSpc>
              <a:buSzPct val="100000"/>
              <a:buFont typeface="+mj-lt"/>
              <a:buAutoNum type="arabicPeriod" startAt="2"/>
            </a:pPr>
            <a:r>
              <a:rPr lang="en-US" sz="1700" dirty="0">
                <a:solidFill>
                  <a:srgbClr val="DCD7E5"/>
                </a:solidFill>
                <a:latin typeface="Heebo Light" pitchFamily="34" charset="0"/>
                <a:ea typeface="Heebo Light" pitchFamily="34" charset="-122"/>
                <a:cs typeface="Heebo Light" pitchFamily="34" charset="-120"/>
              </a:rPr>
              <a:t>Ações que têm relevância no presente: "She has been working on that project for months."</a:t>
            </a:r>
            <a:endParaRPr lang="en-US" sz="1700" dirty="0"/>
          </a:p>
        </p:txBody>
      </p:sp>
      <p:sp>
        <p:nvSpPr>
          <p:cNvPr id="12" name="Text 10"/>
          <p:cNvSpPr/>
          <p:nvPr/>
        </p:nvSpPr>
        <p:spPr>
          <a:xfrm>
            <a:off x="5311973" y="6348055"/>
            <a:ext cx="4020264" cy="1037630"/>
          </a:xfrm>
          <a:prstGeom prst="rect">
            <a:avLst/>
          </a:prstGeom>
          <a:noFill/>
          <a:ln/>
        </p:spPr>
        <p:txBody>
          <a:bodyPr wrap="square" lIns="0" tIns="0" rIns="0" bIns="0" rtlCol="0" anchor="t"/>
          <a:lstStyle/>
          <a:p>
            <a:pPr algn="l" marL="342900" indent="-342900">
              <a:lnSpc>
                <a:spcPts val="2700"/>
              </a:lnSpc>
              <a:buSzPct val="100000"/>
              <a:buFont typeface="+mj-lt"/>
              <a:buAutoNum type="arabicPeriod" startAt="3"/>
            </a:pPr>
            <a:r>
              <a:rPr lang="en-US" sz="1700" dirty="0">
                <a:solidFill>
                  <a:srgbClr val="DCD7E5"/>
                </a:solidFill>
                <a:latin typeface="Heebo Light" pitchFamily="34" charset="0"/>
                <a:ea typeface="Heebo Light" pitchFamily="34" charset="-122"/>
                <a:cs typeface="Heebo Light" pitchFamily="34" charset="-120"/>
              </a:rPr>
              <a:t>Ações que foram concluídas recentemente: "I have just finished my homework."</a:t>
            </a:r>
            <a:endParaRPr lang="en-US" sz="1700" dirty="0"/>
          </a:p>
        </p:txBody>
      </p:sp>
      <p:sp>
        <p:nvSpPr>
          <p:cNvPr id="13" name="Text 11"/>
          <p:cNvSpPr/>
          <p:nvPr/>
        </p:nvSpPr>
        <p:spPr>
          <a:xfrm>
            <a:off x="9867305" y="3373160"/>
            <a:ext cx="2702600" cy="337780"/>
          </a:xfrm>
          <a:prstGeom prst="rect">
            <a:avLst/>
          </a:prstGeom>
          <a:noFill/>
          <a:ln/>
        </p:spPr>
        <p:txBody>
          <a:bodyPr wrap="none" lIns="0" tIns="0" rIns="0" bIns="0" rtlCol="0" anchor="t"/>
          <a:lstStyle/>
          <a:p>
            <a:pPr indent="0" marL="0">
              <a:lnSpc>
                <a:spcPts val="2650"/>
              </a:lnSpc>
              <a:buNone/>
            </a:pPr>
            <a:r>
              <a:rPr lang="en-US" sz="2100" dirty="0">
                <a:solidFill>
                  <a:srgbClr val="F2F0F4"/>
                </a:solidFill>
                <a:latin typeface="Montserrat" pitchFamily="34" charset="0"/>
                <a:ea typeface="Montserrat" pitchFamily="34" charset="-122"/>
                <a:cs typeface="Montserrat" pitchFamily="34" charset="-120"/>
              </a:rPr>
              <a:t>Exercícios</a:t>
            </a:r>
            <a:endParaRPr lang="en-US" sz="2100" dirty="0"/>
          </a:p>
        </p:txBody>
      </p:sp>
      <p:sp>
        <p:nvSpPr>
          <p:cNvPr id="14" name="Text 12"/>
          <p:cNvSpPr/>
          <p:nvPr/>
        </p:nvSpPr>
        <p:spPr>
          <a:xfrm>
            <a:off x="9867305" y="3927038"/>
            <a:ext cx="4020264" cy="1383506"/>
          </a:xfrm>
          <a:prstGeom prst="rect">
            <a:avLst/>
          </a:prstGeom>
          <a:noFill/>
          <a:ln/>
        </p:spPr>
        <p:txBody>
          <a:bodyPr wrap="square" lIns="0" tIns="0" rIns="0" bIns="0" rtlCol="0" anchor="t"/>
          <a:lstStyle/>
          <a:p>
            <a:pPr indent="0" marL="0">
              <a:lnSpc>
                <a:spcPts val="2700"/>
              </a:lnSpc>
              <a:buNone/>
            </a:pPr>
            <a:r>
              <a:rPr lang="en-US" sz="1700" dirty="0">
                <a:solidFill>
                  <a:srgbClr val="DCD7E5"/>
                </a:solidFill>
                <a:latin typeface="Heebo Light" pitchFamily="34" charset="0"/>
                <a:ea typeface="Heebo Light" pitchFamily="34" charset="-122"/>
                <a:cs typeface="Heebo Light" pitchFamily="34" charset="-120"/>
              </a:rPr>
              <a:t>Para reforçar o aprendizado, pratique a formação de frases no Present Perfect, usando os exemplos fornecidos e criando suas próprias frases.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5086" y="695801"/>
            <a:ext cx="4894064" cy="611743"/>
          </a:xfrm>
          <a:prstGeom prst="rect">
            <a:avLst/>
          </a:prstGeom>
          <a:noFill/>
          <a:ln/>
        </p:spPr>
        <p:txBody>
          <a:bodyPr wrap="none" lIns="0" tIns="0" rIns="0" bIns="0" rtlCol="0" anchor="t"/>
          <a:lstStyle/>
          <a:p>
            <a:pPr indent="0" marL="0">
              <a:lnSpc>
                <a:spcPts val="4800"/>
              </a:lnSpc>
              <a:buNone/>
            </a:pPr>
            <a:r>
              <a:rPr lang="en-US" sz="3850" dirty="0">
                <a:solidFill>
                  <a:srgbClr val="F2F0F4"/>
                </a:solidFill>
                <a:latin typeface="Montserrat" pitchFamily="34" charset="0"/>
                <a:ea typeface="Montserrat" pitchFamily="34" charset="-122"/>
                <a:cs typeface="Montserrat" pitchFamily="34" charset="-120"/>
              </a:rPr>
              <a:t>Past Perfect</a:t>
            </a:r>
            <a:endParaRPr lang="en-US" sz="3850" dirty="0"/>
          </a:p>
        </p:txBody>
      </p:sp>
      <p:sp>
        <p:nvSpPr>
          <p:cNvPr id="4" name="Text 1"/>
          <p:cNvSpPr/>
          <p:nvPr/>
        </p:nvSpPr>
        <p:spPr>
          <a:xfrm>
            <a:off x="685086" y="1601153"/>
            <a:ext cx="7773829" cy="939403"/>
          </a:xfrm>
          <a:prstGeom prst="rect">
            <a:avLst/>
          </a:prstGeom>
          <a:noFill/>
          <a:ln/>
        </p:spPr>
        <p:txBody>
          <a:bodyPr wrap="square" lIns="0" tIns="0" rIns="0" bIns="0" rtlCol="0" anchor="t"/>
          <a:lstStyle/>
          <a:p>
            <a:pPr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O Past Perfect é usado para expressar ações que ocorreram antes de outra ação no passado. Ele é frequentemente usado para mostrar a ordem dos eventos e para enfatizar que uma ação aconteceu antes de outra.</a:t>
            </a:r>
            <a:endParaRPr lang="en-US" sz="1500" dirty="0"/>
          </a:p>
        </p:txBody>
      </p:sp>
      <p:sp>
        <p:nvSpPr>
          <p:cNvPr id="5" name="Shape 2"/>
          <p:cNvSpPr/>
          <p:nvPr/>
        </p:nvSpPr>
        <p:spPr>
          <a:xfrm>
            <a:off x="685086" y="2760702"/>
            <a:ext cx="7773829" cy="4772978"/>
          </a:xfrm>
          <a:prstGeom prst="roundRect">
            <a:avLst>
              <a:gd name="adj" fmla="val 1723"/>
            </a:avLst>
          </a:prstGeom>
          <a:noFill/>
          <a:ln w="7620">
            <a:solidFill>
              <a:srgbClr val="FFFFFF">
                <a:alpha val="24000"/>
              </a:srgbClr>
            </a:solidFill>
            <a:prstDash val="solid"/>
          </a:ln>
        </p:spPr>
      </p:sp>
      <p:sp>
        <p:nvSpPr>
          <p:cNvPr id="6" name="Shape 3"/>
          <p:cNvSpPr/>
          <p:nvPr/>
        </p:nvSpPr>
        <p:spPr>
          <a:xfrm>
            <a:off x="692706" y="2768322"/>
            <a:ext cx="7758589" cy="1189434"/>
          </a:xfrm>
          <a:prstGeom prst="rect">
            <a:avLst/>
          </a:prstGeom>
          <a:solidFill>
            <a:srgbClr val="FFFFFF">
              <a:alpha val="4000"/>
            </a:srgbClr>
          </a:solidFill>
          <a:ln/>
        </p:spPr>
      </p:sp>
      <p:sp>
        <p:nvSpPr>
          <p:cNvPr id="7" name="Text 4"/>
          <p:cNvSpPr/>
          <p:nvPr/>
        </p:nvSpPr>
        <p:spPr>
          <a:xfrm>
            <a:off x="888444" y="2893338"/>
            <a:ext cx="3484007" cy="313134"/>
          </a:xfrm>
          <a:prstGeom prst="rect">
            <a:avLst/>
          </a:prstGeom>
          <a:noFill/>
          <a:ln/>
        </p:spPr>
        <p:txBody>
          <a:bodyPr wrap="none" lIns="0" tIns="0" rIns="0" bIns="0" rtlCol="0" anchor="t"/>
          <a:lstStyle/>
          <a:p>
            <a:pPr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Definição e Estrutura</a:t>
            </a:r>
            <a:endParaRPr lang="en-US" sz="1500" dirty="0"/>
          </a:p>
        </p:txBody>
      </p:sp>
      <p:sp>
        <p:nvSpPr>
          <p:cNvPr id="8" name="Text 5"/>
          <p:cNvSpPr/>
          <p:nvPr/>
        </p:nvSpPr>
        <p:spPr>
          <a:xfrm>
            <a:off x="4771549" y="2893338"/>
            <a:ext cx="3484007" cy="939403"/>
          </a:xfrm>
          <a:prstGeom prst="rect">
            <a:avLst/>
          </a:prstGeom>
          <a:noFill/>
          <a:ln/>
        </p:spPr>
        <p:txBody>
          <a:bodyPr wrap="square" lIns="0" tIns="0" rIns="0" bIns="0" rtlCol="0" anchor="t"/>
          <a:lstStyle/>
          <a:p>
            <a:pPr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O Past Perfect é formado com o verbo auxiliar "had" seguido do particípio passado do verbo principal.</a:t>
            </a:r>
            <a:endParaRPr lang="en-US" sz="1500" dirty="0"/>
          </a:p>
        </p:txBody>
      </p:sp>
      <p:sp>
        <p:nvSpPr>
          <p:cNvPr id="9" name="Shape 6"/>
          <p:cNvSpPr/>
          <p:nvPr/>
        </p:nvSpPr>
        <p:spPr>
          <a:xfrm>
            <a:off x="692706" y="3957757"/>
            <a:ext cx="7758589" cy="1502569"/>
          </a:xfrm>
          <a:prstGeom prst="rect">
            <a:avLst/>
          </a:prstGeom>
          <a:solidFill>
            <a:srgbClr val="000000">
              <a:alpha val="4000"/>
            </a:srgbClr>
          </a:solidFill>
          <a:ln/>
        </p:spPr>
      </p:sp>
      <p:sp>
        <p:nvSpPr>
          <p:cNvPr id="10" name="Text 7"/>
          <p:cNvSpPr/>
          <p:nvPr/>
        </p:nvSpPr>
        <p:spPr>
          <a:xfrm>
            <a:off x="888444" y="4082772"/>
            <a:ext cx="3484007" cy="313134"/>
          </a:xfrm>
          <a:prstGeom prst="rect">
            <a:avLst/>
          </a:prstGeom>
          <a:noFill/>
          <a:ln/>
        </p:spPr>
        <p:txBody>
          <a:bodyPr wrap="none" lIns="0" tIns="0" rIns="0" bIns="0" rtlCol="0" anchor="t"/>
          <a:lstStyle/>
          <a:p>
            <a:pPr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Quando Usar</a:t>
            </a:r>
            <a:endParaRPr lang="en-US" sz="1500" dirty="0"/>
          </a:p>
        </p:txBody>
      </p:sp>
      <p:sp>
        <p:nvSpPr>
          <p:cNvPr id="11" name="Text 8"/>
          <p:cNvSpPr/>
          <p:nvPr/>
        </p:nvSpPr>
        <p:spPr>
          <a:xfrm>
            <a:off x="4771549" y="4082772"/>
            <a:ext cx="3484007" cy="1252538"/>
          </a:xfrm>
          <a:prstGeom prst="rect">
            <a:avLst/>
          </a:prstGeom>
          <a:noFill/>
          <a:ln/>
        </p:spPr>
        <p:txBody>
          <a:bodyPr wrap="square" lIns="0" tIns="0" rIns="0" bIns="0" rtlCol="0" anchor="t"/>
          <a:lstStyle/>
          <a:p>
            <a:pPr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O Past Perfect é usado para expressar ações que ocorreram antes de outra ação no passado: "I had already eaten dinner when she arrived."</a:t>
            </a:r>
            <a:endParaRPr lang="en-US" sz="1500" dirty="0"/>
          </a:p>
        </p:txBody>
      </p:sp>
      <p:sp>
        <p:nvSpPr>
          <p:cNvPr id="12" name="Shape 9"/>
          <p:cNvSpPr/>
          <p:nvPr/>
        </p:nvSpPr>
        <p:spPr>
          <a:xfrm>
            <a:off x="692706" y="5460325"/>
            <a:ext cx="7758589" cy="876300"/>
          </a:xfrm>
          <a:prstGeom prst="rect">
            <a:avLst/>
          </a:prstGeom>
          <a:solidFill>
            <a:srgbClr val="FFFFFF">
              <a:alpha val="4000"/>
            </a:srgbClr>
          </a:solidFill>
          <a:ln/>
        </p:spPr>
      </p:sp>
      <p:sp>
        <p:nvSpPr>
          <p:cNvPr id="13" name="Text 10"/>
          <p:cNvSpPr/>
          <p:nvPr/>
        </p:nvSpPr>
        <p:spPr>
          <a:xfrm>
            <a:off x="888444" y="5585341"/>
            <a:ext cx="3484007" cy="313134"/>
          </a:xfrm>
          <a:prstGeom prst="rect">
            <a:avLst/>
          </a:prstGeom>
          <a:noFill/>
          <a:ln/>
        </p:spPr>
        <p:txBody>
          <a:bodyPr wrap="none" lIns="0" tIns="0" rIns="0" bIns="0" rtlCol="0" anchor="t"/>
          <a:lstStyle/>
          <a:p>
            <a:pPr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Exemplos</a:t>
            </a:r>
            <a:endParaRPr lang="en-US" sz="1500" dirty="0"/>
          </a:p>
        </p:txBody>
      </p:sp>
      <p:sp>
        <p:nvSpPr>
          <p:cNvPr id="14" name="Text 11"/>
          <p:cNvSpPr/>
          <p:nvPr/>
        </p:nvSpPr>
        <p:spPr>
          <a:xfrm>
            <a:off x="4771549" y="5585341"/>
            <a:ext cx="3484007" cy="626269"/>
          </a:xfrm>
          <a:prstGeom prst="rect">
            <a:avLst/>
          </a:prstGeom>
          <a:noFill/>
          <a:ln/>
        </p:spPr>
        <p:txBody>
          <a:bodyPr wrap="square" lIns="0" tIns="0" rIns="0" bIns="0" rtlCol="0" anchor="t"/>
          <a:lstStyle/>
          <a:p>
            <a:pPr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She had finished her work before she went to the party.</a:t>
            </a:r>
            <a:endParaRPr lang="en-US" sz="1500" dirty="0"/>
          </a:p>
        </p:txBody>
      </p:sp>
      <p:sp>
        <p:nvSpPr>
          <p:cNvPr id="15" name="Shape 12"/>
          <p:cNvSpPr/>
          <p:nvPr/>
        </p:nvSpPr>
        <p:spPr>
          <a:xfrm>
            <a:off x="692706" y="6336625"/>
            <a:ext cx="7758589" cy="1189434"/>
          </a:xfrm>
          <a:prstGeom prst="rect">
            <a:avLst/>
          </a:prstGeom>
          <a:solidFill>
            <a:srgbClr val="000000">
              <a:alpha val="4000"/>
            </a:srgbClr>
          </a:solidFill>
          <a:ln/>
        </p:spPr>
      </p:sp>
      <p:sp>
        <p:nvSpPr>
          <p:cNvPr id="16" name="Text 13"/>
          <p:cNvSpPr/>
          <p:nvPr/>
        </p:nvSpPr>
        <p:spPr>
          <a:xfrm>
            <a:off x="888444" y="6461641"/>
            <a:ext cx="3484007" cy="313134"/>
          </a:xfrm>
          <a:prstGeom prst="rect">
            <a:avLst/>
          </a:prstGeom>
          <a:noFill/>
          <a:ln/>
        </p:spPr>
        <p:txBody>
          <a:bodyPr wrap="none" lIns="0" tIns="0" rIns="0" bIns="0" rtlCol="0" anchor="t"/>
          <a:lstStyle/>
          <a:p>
            <a:pPr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Exercícios</a:t>
            </a:r>
            <a:endParaRPr lang="en-US" sz="1500" dirty="0"/>
          </a:p>
        </p:txBody>
      </p:sp>
      <p:sp>
        <p:nvSpPr>
          <p:cNvPr id="17" name="Text 14"/>
          <p:cNvSpPr/>
          <p:nvPr/>
        </p:nvSpPr>
        <p:spPr>
          <a:xfrm>
            <a:off x="4771549" y="6461641"/>
            <a:ext cx="3484007" cy="939403"/>
          </a:xfrm>
          <a:prstGeom prst="rect">
            <a:avLst/>
          </a:prstGeom>
          <a:noFill/>
          <a:ln/>
        </p:spPr>
        <p:txBody>
          <a:bodyPr wrap="square" lIns="0" tIns="0" rIns="0" bIns="0" rtlCol="0" anchor="t"/>
          <a:lstStyle/>
          <a:p>
            <a:pPr indent="0" marL="0">
              <a:lnSpc>
                <a:spcPts val="2450"/>
              </a:lnSpc>
              <a:buNone/>
            </a:pPr>
            <a:r>
              <a:rPr lang="en-US" sz="1500" dirty="0">
                <a:solidFill>
                  <a:srgbClr val="DCD7E5"/>
                </a:solidFill>
                <a:latin typeface="Heebo Light" pitchFamily="34" charset="0"/>
                <a:ea typeface="Heebo Light" pitchFamily="34" charset="-122"/>
                <a:cs typeface="Heebo Light" pitchFamily="34" charset="-120"/>
              </a:rPr>
              <a:t>Pratique a formação de frases no Past Perfect, usando os exemplos fornecidos e criando suas próprias frases.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59104"/>
          </a:xfrm>
          <a:prstGeom prst="rect">
            <a:avLst/>
          </a:prstGeom>
        </p:spPr>
      </p:pic>
      <p:sp>
        <p:nvSpPr>
          <p:cNvPr id="3" name="Text 0"/>
          <p:cNvSpPr/>
          <p:nvPr/>
        </p:nvSpPr>
        <p:spPr>
          <a:xfrm>
            <a:off x="660440" y="2878098"/>
            <a:ext cx="4718209" cy="589717"/>
          </a:xfrm>
          <a:prstGeom prst="rect">
            <a:avLst/>
          </a:prstGeom>
          <a:noFill/>
          <a:ln/>
        </p:spPr>
        <p:txBody>
          <a:bodyPr wrap="none" lIns="0" tIns="0" rIns="0" bIns="0" rtlCol="0" anchor="t"/>
          <a:lstStyle/>
          <a:p>
            <a:pPr indent="0" marL="0">
              <a:lnSpc>
                <a:spcPts val="4600"/>
              </a:lnSpc>
              <a:buNone/>
            </a:pPr>
            <a:r>
              <a:rPr lang="en-US" sz="3700" dirty="0">
                <a:solidFill>
                  <a:srgbClr val="F2F0F4"/>
                </a:solidFill>
                <a:latin typeface="Montserrat" pitchFamily="34" charset="0"/>
                <a:ea typeface="Montserrat" pitchFamily="34" charset="-122"/>
                <a:cs typeface="Montserrat" pitchFamily="34" charset="-120"/>
              </a:rPr>
              <a:t>Future Perfect</a:t>
            </a:r>
            <a:endParaRPr lang="en-US" sz="3700" dirty="0"/>
          </a:p>
        </p:txBody>
      </p:sp>
      <p:sp>
        <p:nvSpPr>
          <p:cNvPr id="4" name="Text 1"/>
          <p:cNvSpPr/>
          <p:nvPr/>
        </p:nvSpPr>
        <p:spPr>
          <a:xfrm>
            <a:off x="660440" y="3750826"/>
            <a:ext cx="13309521" cy="603885"/>
          </a:xfrm>
          <a:prstGeom prst="rect">
            <a:avLst/>
          </a:prstGeom>
          <a:noFill/>
          <a:ln/>
        </p:spPr>
        <p:txBody>
          <a:bodyPr wrap="square" lIns="0" tIns="0" rIns="0" bIns="0" rtlCol="0" anchor="t"/>
          <a:lstStyle/>
          <a:p>
            <a:pPr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O Future Perfect é usado para expressar ações que estarão completas em um determinado momento no futuro. Ele é frequentemente usado para falar sobre eventos que serão concluídos antes de outro evento no futuro.</a:t>
            </a:r>
            <a:endParaRPr lang="en-US" sz="1450" dirty="0"/>
          </a:p>
        </p:txBody>
      </p:sp>
      <p:pic>
        <p:nvPicPr>
          <p:cNvPr id="5" name="Image 1" descr="preencoded.png">    </p:cNvPr>
          <p:cNvPicPr>
            <a:picLocks noChangeAspect="1"/>
          </p:cNvPicPr>
          <p:nvPr/>
        </p:nvPicPr>
        <p:blipFill>
          <a:blip r:embed="rId2"/>
          <a:stretch>
            <a:fillRect/>
          </a:stretch>
        </p:blipFill>
        <p:spPr>
          <a:xfrm>
            <a:off x="660440" y="4566999"/>
            <a:ext cx="3327321" cy="754856"/>
          </a:xfrm>
          <a:prstGeom prst="rect">
            <a:avLst/>
          </a:prstGeom>
        </p:spPr>
      </p:pic>
      <p:sp>
        <p:nvSpPr>
          <p:cNvPr id="6" name="Text 2"/>
          <p:cNvSpPr/>
          <p:nvPr/>
        </p:nvSpPr>
        <p:spPr>
          <a:xfrm>
            <a:off x="849154" y="5604867"/>
            <a:ext cx="2486382" cy="294799"/>
          </a:xfrm>
          <a:prstGeom prst="rect">
            <a:avLst/>
          </a:prstGeom>
          <a:noFill/>
          <a:ln/>
        </p:spPr>
        <p:txBody>
          <a:bodyPr wrap="none" lIns="0" tIns="0" rIns="0" bIns="0" rtlCol="0" anchor="t"/>
          <a:lstStyle/>
          <a:p>
            <a:pPr algn="l" indent="0" marL="0">
              <a:lnSpc>
                <a:spcPts val="2300"/>
              </a:lnSpc>
              <a:buNone/>
            </a:pPr>
            <a:r>
              <a:rPr lang="en-US" sz="1850" dirty="0">
                <a:solidFill>
                  <a:srgbClr val="DCD7E5"/>
                </a:solidFill>
                <a:latin typeface="Montserrat" pitchFamily="34" charset="0"/>
                <a:ea typeface="Montserrat" pitchFamily="34" charset="-122"/>
                <a:cs typeface="Montserrat" pitchFamily="34" charset="-120"/>
              </a:rPr>
              <a:t>Definição e Estrutura</a:t>
            </a:r>
            <a:endParaRPr lang="en-US" sz="1850" dirty="0"/>
          </a:p>
        </p:txBody>
      </p:sp>
      <p:sp>
        <p:nvSpPr>
          <p:cNvPr id="7" name="Text 3"/>
          <p:cNvSpPr/>
          <p:nvPr/>
        </p:nvSpPr>
        <p:spPr>
          <a:xfrm>
            <a:off x="849154" y="6012894"/>
            <a:ext cx="2949893" cy="1207770"/>
          </a:xfrm>
          <a:prstGeom prst="rect">
            <a:avLst/>
          </a:prstGeom>
          <a:noFill/>
          <a:ln/>
        </p:spPr>
        <p:txBody>
          <a:bodyPr wrap="squar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O Future Perfect é formado com o verbo auxiliar "will have" seguido do particípio passado do verbo principal.</a:t>
            </a:r>
            <a:endParaRPr lang="en-US" sz="1450" dirty="0"/>
          </a:p>
        </p:txBody>
      </p:sp>
      <p:pic>
        <p:nvPicPr>
          <p:cNvPr id="8" name="Image 2" descr="preencoded.png">    </p:cNvPr>
          <p:cNvPicPr>
            <a:picLocks noChangeAspect="1"/>
          </p:cNvPicPr>
          <p:nvPr/>
        </p:nvPicPr>
        <p:blipFill>
          <a:blip r:embed="rId3"/>
          <a:stretch>
            <a:fillRect/>
          </a:stretch>
        </p:blipFill>
        <p:spPr>
          <a:xfrm>
            <a:off x="3987760" y="4566999"/>
            <a:ext cx="3327440" cy="754856"/>
          </a:xfrm>
          <a:prstGeom prst="rect">
            <a:avLst/>
          </a:prstGeom>
        </p:spPr>
      </p:pic>
      <p:sp>
        <p:nvSpPr>
          <p:cNvPr id="9" name="Text 4"/>
          <p:cNvSpPr/>
          <p:nvPr/>
        </p:nvSpPr>
        <p:spPr>
          <a:xfrm>
            <a:off x="4176474" y="5604867"/>
            <a:ext cx="2359104" cy="294799"/>
          </a:xfrm>
          <a:prstGeom prst="rect">
            <a:avLst/>
          </a:prstGeom>
          <a:noFill/>
          <a:ln/>
        </p:spPr>
        <p:txBody>
          <a:bodyPr wrap="none" lIns="0" tIns="0" rIns="0" bIns="0" rtlCol="0" anchor="t"/>
          <a:lstStyle/>
          <a:p>
            <a:pPr algn="l" indent="0" marL="0">
              <a:lnSpc>
                <a:spcPts val="2300"/>
              </a:lnSpc>
              <a:buNone/>
            </a:pPr>
            <a:r>
              <a:rPr lang="en-US" sz="1850" dirty="0">
                <a:solidFill>
                  <a:srgbClr val="DCD7E5"/>
                </a:solidFill>
                <a:latin typeface="Montserrat" pitchFamily="34" charset="0"/>
                <a:ea typeface="Montserrat" pitchFamily="34" charset="-122"/>
                <a:cs typeface="Montserrat" pitchFamily="34" charset="-120"/>
              </a:rPr>
              <a:t>Quando Usar</a:t>
            </a:r>
            <a:endParaRPr lang="en-US" sz="1850" dirty="0"/>
          </a:p>
        </p:txBody>
      </p:sp>
      <p:sp>
        <p:nvSpPr>
          <p:cNvPr id="10" name="Text 5"/>
          <p:cNvSpPr/>
          <p:nvPr/>
        </p:nvSpPr>
        <p:spPr>
          <a:xfrm>
            <a:off x="4176474" y="6012894"/>
            <a:ext cx="2950012" cy="1509713"/>
          </a:xfrm>
          <a:prstGeom prst="rect">
            <a:avLst/>
          </a:prstGeom>
          <a:noFill/>
          <a:ln/>
        </p:spPr>
        <p:txBody>
          <a:bodyPr wrap="squar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O Future Perfect é usado para expressar ações que serão concluídas em um determinado momento no futuro: "I will have finished my studies by next year."</a:t>
            </a:r>
            <a:endParaRPr lang="en-US" sz="1450" dirty="0"/>
          </a:p>
        </p:txBody>
      </p:sp>
      <p:pic>
        <p:nvPicPr>
          <p:cNvPr id="11" name="Image 3" descr="preencoded.png">    </p:cNvPr>
          <p:cNvPicPr>
            <a:picLocks noChangeAspect="1"/>
          </p:cNvPicPr>
          <p:nvPr/>
        </p:nvPicPr>
        <p:blipFill>
          <a:blip r:embed="rId4"/>
          <a:stretch>
            <a:fillRect/>
          </a:stretch>
        </p:blipFill>
        <p:spPr>
          <a:xfrm>
            <a:off x="7315200" y="4566999"/>
            <a:ext cx="3327321" cy="754856"/>
          </a:xfrm>
          <a:prstGeom prst="rect">
            <a:avLst/>
          </a:prstGeom>
        </p:spPr>
      </p:pic>
      <p:sp>
        <p:nvSpPr>
          <p:cNvPr id="12" name="Text 6"/>
          <p:cNvSpPr/>
          <p:nvPr/>
        </p:nvSpPr>
        <p:spPr>
          <a:xfrm>
            <a:off x="7503914" y="5604867"/>
            <a:ext cx="2359104" cy="294799"/>
          </a:xfrm>
          <a:prstGeom prst="rect">
            <a:avLst/>
          </a:prstGeom>
          <a:noFill/>
          <a:ln/>
        </p:spPr>
        <p:txBody>
          <a:bodyPr wrap="none" lIns="0" tIns="0" rIns="0" bIns="0" rtlCol="0" anchor="t"/>
          <a:lstStyle/>
          <a:p>
            <a:pPr algn="l" indent="0" marL="0">
              <a:lnSpc>
                <a:spcPts val="2300"/>
              </a:lnSpc>
              <a:buNone/>
            </a:pPr>
            <a:r>
              <a:rPr lang="en-US" sz="1850" dirty="0">
                <a:solidFill>
                  <a:srgbClr val="DCD7E5"/>
                </a:solidFill>
                <a:latin typeface="Montserrat" pitchFamily="34" charset="0"/>
                <a:ea typeface="Montserrat" pitchFamily="34" charset="-122"/>
                <a:cs typeface="Montserrat" pitchFamily="34" charset="-120"/>
              </a:rPr>
              <a:t>Exemplos</a:t>
            </a:r>
            <a:endParaRPr lang="en-US" sz="1850" dirty="0"/>
          </a:p>
        </p:txBody>
      </p:sp>
      <p:sp>
        <p:nvSpPr>
          <p:cNvPr id="13" name="Text 7"/>
          <p:cNvSpPr/>
          <p:nvPr/>
        </p:nvSpPr>
        <p:spPr>
          <a:xfrm>
            <a:off x="7503914" y="6012894"/>
            <a:ext cx="2949893" cy="603885"/>
          </a:xfrm>
          <a:prstGeom prst="rect">
            <a:avLst/>
          </a:prstGeom>
          <a:noFill/>
          <a:ln/>
        </p:spPr>
        <p:txBody>
          <a:bodyPr wrap="squar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By the time she arrives, I will have already prepared dinner.</a:t>
            </a:r>
            <a:endParaRPr lang="en-US" sz="1450" dirty="0"/>
          </a:p>
        </p:txBody>
      </p:sp>
      <p:pic>
        <p:nvPicPr>
          <p:cNvPr id="14" name="Image 4" descr="preencoded.png">    </p:cNvPr>
          <p:cNvPicPr>
            <a:picLocks noChangeAspect="1"/>
          </p:cNvPicPr>
          <p:nvPr/>
        </p:nvPicPr>
        <p:blipFill>
          <a:blip r:embed="rId5"/>
          <a:stretch>
            <a:fillRect/>
          </a:stretch>
        </p:blipFill>
        <p:spPr>
          <a:xfrm>
            <a:off x="10642521" y="4566999"/>
            <a:ext cx="3327440" cy="754856"/>
          </a:xfrm>
          <a:prstGeom prst="rect">
            <a:avLst/>
          </a:prstGeom>
        </p:spPr>
      </p:pic>
      <p:sp>
        <p:nvSpPr>
          <p:cNvPr id="15" name="Text 8"/>
          <p:cNvSpPr/>
          <p:nvPr/>
        </p:nvSpPr>
        <p:spPr>
          <a:xfrm>
            <a:off x="10831235" y="5604867"/>
            <a:ext cx="2359104" cy="294799"/>
          </a:xfrm>
          <a:prstGeom prst="rect">
            <a:avLst/>
          </a:prstGeom>
          <a:noFill/>
          <a:ln/>
        </p:spPr>
        <p:txBody>
          <a:bodyPr wrap="none" lIns="0" tIns="0" rIns="0" bIns="0" rtlCol="0" anchor="t"/>
          <a:lstStyle/>
          <a:p>
            <a:pPr algn="l" indent="0" marL="0">
              <a:lnSpc>
                <a:spcPts val="2300"/>
              </a:lnSpc>
              <a:buNone/>
            </a:pPr>
            <a:r>
              <a:rPr lang="en-US" sz="1850" dirty="0">
                <a:solidFill>
                  <a:srgbClr val="DCD7E5"/>
                </a:solidFill>
                <a:latin typeface="Montserrat" pitchFamily="34" charset="0"/>
                <a:ea typeface="Montserrat" pitchFamily="34" charset="-122"/>
                <a:cs typeface="Montserrat" pitchFamily="34" charset="-120"/>
              </a:rPr>
              <a:t>Exercícios</a:t>
            </a:r>
            <a:endParaRPr lang="en-US" sz="1850" dirty="0"/>
          </a:p>
        </p:txBody>
      </p:sp>
      <p:sp>
        <p:nvSpPr>
          <p:cNvPr id="16" name="Text 9"/>
          <p:cNvSpPr/>
          <p:nvPr/>
        </p:nvSpPr>
        <p:spPr>
          <a:xfrm>
            <a:off x="10831235" y="6012894"/>
            <a:ext cx="2950012" cy="1207770"/>
          </a:xfrm>
          <a:prstGeom prst="rect">
            <a:avLst/>
          </a:prstGeom>
          <a:noFill/>
          <a:ln/>
        </p:spPr>
        <p:txBody>
          <a:bodyPr wrap="square" lIns="0" tIns="0" rIns="0" bIns="0" rtlCol="0" anchor="t"/>
          <a:lstStyle/>
          <a:p>
            <a:pPr algn="l" indent="0" marL="0">
              <a:lnSpc>
                <a:spcPts val="2350"/>
              </a:lnSpc>
              <a:buNone/>
            </a:pPr>
            <a:r>
              <a:rPr lang="en-US" sz="1450" dirty="0">
                <a:solidFill>
                  <a:srgbClr val="DCD7E5"/>
                </a:solidFill>
                <a:latin typeface="Heebo Light" pitchFamily="34" charset="0"/>
                <a:ea typeface="Heebo Light" pitchFamily="34" charset="-122"/>
                <a:cs typeface="Heebo Light" pitchFamily="34" charset="-120"/>
              </a:rPr>
              <a:t>Pratique a formação de frases no Future Perfect, usando os exemplos fornecidos e criando suas próprias frases.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815"/>
          </a:xfrm>
          <a:prstGeom prst="rect">
            <a:avLst/>
          </a:prstGeom>
        </p:spPr>
      </p:pic>
      <p:sp>
        <p:nvSpPr>
          <p:cNvPr id="3" name="Text 0"/>
          <p:cNvSpPr/>
          <p:nvPr/>
        </p:nvSpPr>
        <p:spPr>
          <a:xfrm>
            <a:off x="786527" y="618053"/>
            <a:ext cx="7570946" cy="1404461"/>
          </a:xfrm>
          <a:prstGeom prst="rect">
            <a:avLst/>
          </a:prstGeom>
          <a:noFill/>
          <a:ln/>
        </p:spPr>
        <p:txBody>
          <a:bodyPr wrap="square" lIns="0" tIns="0" rIns="0" bIns="0" rtlCol="0" anchor="t"/>
          <a:lstStyle/>
          <a:p>
            <a:pPr indent="0" marL="0">
              <a:lnSpc>
                <a:spcPts val="5500"/>
              </a:lnSpc>
              <a:buNone/>
            </a:pPr>
            <a:r>
              <a:rPr lang="en-US" sz="4400" dirty="0">
                <a:solidFill>
                  <a:srgbClr val="F2F0F4"/>
                </a:solidFill>
                <a:latin typeface="Montserrat" pitchFamily="34" charset="0"/>
                <a:ea typeface="Montserrat" pitchFamily="34" charset="-122"/>
                <a:cs typeface="Montserrat" pitchFamily="34" charset="-120"/>
              </a:rPr>
              <a:t>Comparação entre os Tempos Verbais Perfeitos</a:t>
            </a:r>
            <a:endParaRPr lang="en-US" sz="4400" dirty="0"/>
          </a:p>
        </p:txBody>
      </p:sp>
      <p:sp>
        <p:nvSpPr>
          <p:cNvPr id="4" name="Text 1"/>
          <p:cNvSpPr/>
          <p:nvPr/>
        </p:nvSpPr>
        <p:spPr>
          <a:xfrm>
            <a:off x="786527" y="2359581"/>
            <a:ext cx="7570946" cy="1078706"/>
          </a:xfrm>
          <a:prstGeom prst="rect">
            <a:avLst/>
          </a:prstGeom>
          <a:noFill/>
          <a:ln/>
        </p:spPr>
        <p:txBody>
          <a:bodyPr wrap="square" lIns="0" tIns="0" rIns="0" bIns="0" rtlCol="0" anchor="t"/>
          <a:lstStyle/>
          <a:p>
            <a:pPr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Compreender as diferenças entre os tempos verbais perfeitos é crucial para usá-los corretamente. Cada tempo tem suas próprias nuances e é usado em contextos específicos.</a:t>
            </a:r>
            <a:endParaRPr lang="en-US" sz="1750" dirty="0"/>
          </a:p>
        </p:txBody>
      </p:sp>
      <p:sp>
        <p:nvSpPr>
          <p:cNvPr id="5" name="Shape 2"/>
          <p:cNvSpPr/>
          <p:nvPr/>
        </p:nvSpPr>
        <p:spPr>
          <a:xfrm>
            <a:off x="786527" y="3691057"/>
            <a:ext cx="3673197" cy="2029301"/>
          </a:xfrm>
          <a:prstGeom prst="roundRect">
            <a:avLst>
              <a:gd name="adj" fmla="val 4652"/>
            </a:avLst>
          </a:prstGeom>
          <a:solidFill>
            <a:srgbClr val="31136C"/>
          </a:solidFill>
          <a:ln w="7620">
            <a:solidFill>
              <a:srgbClr val="4A2C85"/>
            </a:solidFill>
            <a:prstDash val="solid"/>
          </a:ln>
        </p:spPr>
      </p:sp>
      <p:sp>
        <p:nvSpPr>
          <p:cNvPr id="6" name="Text 3"/>
          <p:cNvSpPr/>
          <p:nvPr/>
        </p:nvSpPr>
        <p:spPr>
          <a:xfrm>
            <a:off x="1018818" y="3923348"/>
            <a:ext cx="2809280" cy="351234"/>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Present Perfect</a:t>
            </a:r>
            <a:endParaRPr lang="en-US" sz="2200" dirty="0"/>
          </a:p>
        </p:txBody>
      </p:sp>
      <p:sp>
        <p:nvSpPr>
          <p:cNvPr id="7" name="Text 4"/>
          <p:cNvSpPr/>
          <p:nvPr/>
        </p:nvSpPr>
        <p:spPr>
          <a:xfrm>
            <a:off x="1018818" y="4409361"/>
            <a:ext cx="3208615" cy="1078706"/>
          </a:xfrm>
          <a:prstGeom prst="rect">
            <a:avLst/>
          </a:prstGeom>
          <a:noFill/>
          <a:ln/>
        </p:spPr>
        <p:txBody>
          <a:bodyPr wrap="square" lIns="0" tIns="0" rIns="0" bIns="0" rtlCol="0" anchor="t"/>
          <a:lstStyle/>
          <a:p>
            <a:pPr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Expressa ações que ocorreram no passado, mas que têm relevância no presente.</a:t>
            </a:r>
            <a:endParaRPr lang="en-US" sz="1750" dirty="0"/>
          </a:p>
        </p:txBody>
      </p:sp>
      <p:sp>
        <p:nvSpPr>
          <p:cNvPr id="8" name="Shape 5"/>
          <p:cNvSpPr/>
          <p:nvPr/>
        </p:nvSpPr>
        <p:spPr>
          <a:xfrm>
            <a:off x="4684395" y="3691057"/>
            <a:ext cx="3673197" cy="2029301"/>
          </a:xfrm>
          <a:prstGeom prst="roundRect">
            <a:avLst>
              <a:gd name="adj" fmla="val 4652"/>
            </a:avLst>
          </a:prstGeom>
          <a:solidFill>
            <a:srgbClr val="31136C"/>
          </a:solidFill>
          <a:ln w="7620">
            <a:solidFill>
              <a:srgbClr val="4A2C85"/>
            </a:solidFill>
            <a:prstDash val="solid"/>
          </a:ln>
        </p:spPr>
      </p:sp>
      <p:sp>
        <p:nvSpPr>
          <p:cNvPr id="9" name="Text 6"/>
          <p:cNvSpPr/>
          <p:nvPr/>
        </p:nvSpPr>
        <p:spPr>
          <a:xfrm>
            <a:off x="4916686" y="3923348"/>
            <a:ext cx="2809280" cy="351234"/>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Past Perfect</a:t>
            </a:r>
            <a:endParaRPr lang="en-US" sz="2200" dirty="0"/>
          </a:p>
        </p:txBody>
      </p:sp>
      <p:sp>
        <p:nvSpPr>
          <p:cNvPr id="10" name="Text 7"/>
          <p:cNvSpPr/>
          <p:nvPr/>
        </p:nvSpPr>
        <p:spPr>
          <a:xfrm>
            <a:off x="4916686" y="4409361"/>
            <a:ext cx="3208615" cy="1078706"/>
          </a:xfrm>
          <a:prstGeom prst="rect">
            <a:avLst/>
          </a:prstGeom>
          <a:noFill/>
          <a:ln/>
        </p:spPr>
        <p:txBody>
          <a:bodyPr wrap="square" lIns="0" tIns="0" rIns="0" bIns="0" rtlCol="0" anchor="t"/>
          <a:lstStyle/>
          <a:p>
            <a:pPr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Expressa ações que ocorreram antes de outra ação no passado.</a:t>
            </a:r>
            <a:endParaRPr lang="en-US" sz="1750" dirty="0"/>
          </a:p>
        </p:txBody>
      </p:sp>
      <p:sp>
        <p:nvSpPr>
          <p:cNvPr id="11" name="Shape 8"/>
          <p:cNvSpPr/>
          <p:nvPr/>
        </p:nvSpPr>
        <p:spPr>
          <a:xfrm>
            <a:off x="786527" y="5945029"/>
            <a:ext cx="7570946" cy="1669732"/>
          </a:xfrm>
          <a:prstGeom prst="roundRect">
            <a:avLst>
              <a:gd name="adj" fmla="val 5653"/>
            </a:avLst>
          </a:prstGeom>
          <a:solidFill>
            <a:srgbClr val="31136C"/>
          </a:solidFill>
          <a:ln w="7620">
            <a:solidFill>
              <a:srgbClr val="4A2C85"/>
            </a:solidFill>
            <a:prstDash val="solid"/>
          </a:ln>
        </p:spPr>
      </p:sp>
      <p:sp>
        <p:nvSpPr>
          <p:cNvPr id="12" name="Text 9"/>
          <p:cNvSpPr/>
          <p:nvPr/>
        </p:nvSpPr>
        <p:spPr>
          <a:xfrm>
            <a:off x="1018818" y="6177320"/>
            <a:ext cx="2809280" cy="351234"/>
          </a:xfrm>
          <a:prstGeom prst="rect">
            <a:avLst/>
          </a:prstGeom>
          <a:noFill/>
          <a:ln/>
        </p:spPr>
        <p:txBody>
          <a:bodyPr wrap="none" lIns="0" tIns="0" rIns="0" bIns="0" rtlCol="0" anchor="t"/>
          <a:lstStyle/>
          <a:p>
            <a:pP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Future Perfect</a:t>
            </a:r>
            <a:endParaRPr lang="en-US" sz="2200" dirty="0"/>
          </a:p>
        </p:txBody>
      </p:sp>
      <p:sp>
        <p:nvSpPr>
          <p:cNvPr id="13" name="Text 10"/>
          <p:cNvSpPr/>
          <p:nvPr/>
        </p:nvSpPr>
        <p:spPr>
          <a:xfrm>
            <a:off x="1018818" y="6663333"/>
            <a:ext cx="7106364" cy="719138"/>
          </a:xfrm>
          <a:prstGeom prst="rect">
            <a:avLst/>
          </a:prstGeom>
          <a:noFill/>
          <a:ln/>
        </p:spPr>
        <p:txBody>
          <a:bodyPr wrap="square" lIns="0" tIns="0" rIns="0" bIns="0" rtlCol="0" anchor="t"/>
          <a:lstStyle/>
          <a:p>
            <a:pPr indent="0" marL="0">
              <a:lnSpc>
                <a:spcPts val="2800"/>
              </a:lnSpc>
              <a:buNone/>
            </a:pPr>
            <a:r>
              <a:rPr lang="en-US" sz="1750" dirty="0">
                <a:solidFill>
                  <a:srgbClr val="DCD7E5"/>
                </a:solidFill>
                <a:latin typeface="Heebo Light" pitchFamily="34" charset="0"/>
                <a:ea typeface="Heebo Light" pitchFamily="34" charset="-122"/>
                <a:cs typeface="Heebo Light" pitchFamily="34" charset="-120"/>
              </a:rPr>
              <a:t>Expressa ações que estarão completas em um determinado momento no futuro.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2338" y="621149"/>
            <a:ext cx="4909423" cy="546735"/>
          </a:xfrm>
          <a:prstGeom prst="rect">
            <a:avLst/>
          </a:prstGeom>
          <a:noFill/>
          <a:ln/>
        </p:spPr>
        <p:txBody>
          <a:bodyPr wrap="none" lIns="0" tIns="0" rIns="0" bIns="0" rtlCol="0" anchor="t"/>
          <a:lstStyle/>
          <a:p>
            <a:pPr indent="0" marL="0">
              <a:lnSpc>
                <a:spcPts val="4300"/>
              </a:lnSpc>
              <a:buNone/>
            </a:pPr>
            <a:r>
              <a:rPr lang="en-US" sz="3400" dirty="0">
                <a:solidFill>
                  <a:srgbClr val="F2F0F4"/>
                </a:solidFill>
                <a:latin typeface="Montserrat" pitchFamily="34" charset="0"/>
                <a:ea typeface="Montserrat" pitchFamily="34" charset="-122"/>
                <a:cs typeface="Montserrat" pitchFamily="34" charset="-120"/>
              </a:rPr>
              <a:t>Resumo e Dicas Finais</a:t>
            </a:r>
            <a:endParaRPr lang="en-US" sz="3400" dirty="0"/>
          </a:p>
        </p:txBody>
      </p:sp>
      <p:sp>
        <p:nvSpPr>
          <p:cNvPr id="4" name="Text 1"/>
          <p:cNvSpPr/>
          <p:nvPr/>
        </p:nvSpPr>
        <p:spPr>
          <a:xfrm>
            <a:off x="612338" y="1430298"/>
            <a:ext cx="7919323" cy="560070"/>
          </a:xfrm>
          <a:prstGeom prst="rect">
            <a:avLst/>
          </a:prstGeom>
          <a:noFill/>
          <a:ln/>
        </p:spPr>
        <p:txBody>
          <a:bodyPr wrap="square" lIns="0" tIns="0" rIns="0" bIns="0" rtlCol="0" anchor="t"/>
          <a:lstStyle/>
          <a:p>
            <a:pPr indent="0" marL="0">
              <a:lnSpc>
                <a:spcPts val="2200"/>
              </a:lnSpc>
              <a:buNone/>
            </a:pPr>
            <a:r>
              <a:rPr lang="en-US" sz="1350" dirty="0">
                <a:solidFill>
                  <a:srgbClr val="DCD7E5"/>
                </a:solidFill>
                <a:latin typeface="Heebo Light" pitchFamily="34" charset="0"/>
                <a:ea typeface="Heebo Light" pitchFamily="34" charset="-122"/>
                <a:cs typeface="Heebo Light" pitchFamily="34" charset="-120"/>
              </a:rPr>
              <a:t>Dominar os tempos verbais perfeitos requer prática e atenção aos detalhes. Use os exemplos e exercícios fornecidos neste eBook para consolidar seu aprendizado.</a:t>
            </a:r>
            <a:endParaRPr lang="en-US" sz="1350" dirty="0"/>
          </a:p>
        </p:txBody>
      </p:sp>
      <p:pic>
        <p:nvPicPr>
          <p:cNvPr id="5" name="Image 1" descr="preencoded.png">    </p:cNvPr>
          <p:cNvPicPr>
            <a:picLocks noChangeAspect="1"/>
          </p:cNvPicPr>
          <p:nvPr/>
        </p:nvPicPr>
        <p:blipFill>
          <a:blip r:embed="rId2"/>
          <a:stretch>
            <a:fillRect/>
          </a:stretch>
        </p:blipFill>
        <p:spPr>
          <a:xfrm>
            <a:off x="612338" y="2187178"/>
            <a:ext cx="437317" cy="437317"/>
          </a:xfrm>
          <a:prstGeom prst="rect">
            <a:avLst/>
          </a:prstGeom>
        </p:spPr>
      </p:pic>
      <p:sp>
        <p:nvSpPr>
          <p:cNvPr id="6" name="Text 2"/>
          <p:cNvSpPr/>
          <p:nvPr/>
        </p:nvSpPr>
        <p:spPr>
          <a:xfrm>
            <a:off x="612338" y="2799398"/>
            <a:ext cx="2187059" cy="273368"/>
          </a:xfrm>
          <a:prstGeom prst="rect">
            <a:avLst/>
          </a:prstGeom>
          <a:noFill/>
          <a:ln/>
        </p:spPr>
        <p:txBody>
          <a:bodyPr wrap="none" lIns="0" tIns="0" rIns="0" bIns="0" rtlCol="0" anchor="t"/>
          <a:lstStyle/>
          <a:p>
            <a:pPr algn="l" indent="0" marL="0">
              <a:lnSpc>
                <a:spcPts val="2150"/>
              </a:lnSpc>
              <a:buNone/>
            </a:pPr>
            <a:r>
              <a:rPr lang="en-US" sz="1700" dirty="0">
                <a:solidFill>
                  <a:srgbClr val="DCD7E5"/>
                </a:solidFill>
                <a:latin typeface="Montserrat" pitchFamily="34" charset="0"/>
                <a:ea typeface="Montserrat" pitchFamily="34" charset="-122"/>
                <a:cs typeface="Montserrat" pitchFamily="34" charset="-120"/>
              </a:rPr>
              <a:t>Recursos Adicionais</a:t>
            </a:r>
            <a:endParaRPr lang="en-US" sz="1700" dirty="0"/>
          </a:p>
        </p:txBody>
      </p:sp>
      <p:sp>
        <p:nvSpPr>
          <p:cNvPr id="7" name="Text 3"/>
          <p:cNvSpPr/>
          <p:nvPr/>
        </p:nvSpPr>
        <p:spPr>
          <a:xfrm>
            <a:off x="612338" y="3177659"/>
            <a:ext cx="7919323" cy="280035"/>
          </a:xfrm>
          <a:prstGeom prst="rect">
            <a:avLst/>
          </a:prstGeom>
          <a:noFill/>
          <a:ln/>
        </p:spPr>
        <p:txBody>
          <a:bodyPr wrap="none" lIns="0" tIns="0" rIns="0" bIns="0" rtlCol="0" anchor="t"/>
          <a:lstStyle/>
          <a:p>
            <a:pPr algn="l" indent="0" marL="0">
              <a:lnSpc>
                <a:spcPts val="2200"/>
              </a:lnSpc>
              <a:buNone/>
            </a:pPr>
            <a:r>
              <a:rPr lang="en-US" sz="1350" dirty="0">
                <a:solidFill>
                  <a:srgbClr val="DCD7E5"/>
                </a:solidFill>
                <a:latin typeface="Heebo Light" pitchFamily="34" charset="0"/>
                <a:ea typeface="Heebo Light" pitchFamily="34" charset="-122"/>
                <a:cs typeface="Heebo Light" pitchFamily="34" charset="-120"/>
              </a:rPr>
              <a:t>Explore livros, sites e aplicativos para aprofundar seu conhecimento sobre os tempos verbais perfeitos.</a:t>
            </a:r>
            <a:endParaRPr lang="en-US" sz="1350" dirty="0"/>
          </a:p>
        </p:txBody>
      </p:sp>
      <p:pic>
        <p:nvPicPr>
          <p:cNvPr id="8" name="Image 2" descr="preencoded.png">    </p:cNvPr>
          <p:cNvPicPr>
            <a:picLocks noChangeAspect="1"/>
          </p:cNvPicPr>
          <p:nvPr/>
        </p:nvPicPr>
        <p:blipFill>
          <a:blip r:embed="rId3"/>
          <a:stretch>
            <a:fillRect/>
          </a:stretch>
        </p:blipFill>
        <p:spPr>
          <a:xfrm>
            <a:off x="612338" y="3982522"/>
            <a:ext cx="437317" cy="437317"/>
          </a:xfrm>
          <a:prstGeom prst="rect">
            <a:avLst/>
          </a:prstGeom>
        </p:spPr>
      </p:pic>
      <p:sp>
        <p:nvSpPr>
          <p:cNvPr id="9" name="Text 4"/>
          <p:cNvSpPr/>
          <p:nvPr/>
        </p:nvSpPr>
        <p:spPr>
          <a:xfrm>
            <a:off x="612338" y="4594741"/>
            <a:ext cx="2187059" cy="273368"/>
          </a:xfrm>
          <a:prstGeom prst="rect">
            <a:avLst/>
          </a:prstGeom>
          <a:noFill/>
          <a:ln/>
        </p:spPr>
        <p:txBody>
          <a:bodyPr wrap="none" lIns="0" tIns="0" rIns="0" bIns="0" rtlCol="0" anchor="t"/>
          <a:lstStyle/>
          <a:p>
            <a:pPr algn="l" indent="0" marL="0">
              <a:lnSpc>
                <a:spcPts val="2150"/>
              </a:lnSpc>
              <a:buNone/>
            </a:pPr>
            <a:r>
              <a:rPr lang="en-US" sz="1700" dirty="0">
                <a:solidFill>
                  <a:srgbClr val="DCD7E5"/>
                </a:solidFill>
                <a:latin typeface="Montserrat" pitchFamily="34" charset="0"/>
                <a:ea typeface="Montserrat" pitchFamily="34" charset="-122"/>
                <a:cs typeface="Montserrat" pitchFamily="34" charset="-120"/>
              </a:rPr>
              <a:t>Praticar</a:t>
            </a:r>
            <a:endParaRPr lang="en-US" sz="1700" dirty="0"/>
          </a:p>
        </p:txBody>
      </p:sp>
      <p:sp>
        <p:nvSpPr>
          <p:cNvPr id="10" name="Text 5"/>
          <p:cNvSpPr/>
          <p:nvPr/>
        </p:nvSpPr>
        <p:spPr>
          <a:xfrm>
            <a:off x="612338" y="4973003"/>
            <a:ext cx="7919323" cy="560070"/>
          </a:xfrm>
          <a:prstGeom prst="rect">
            <a:avLst/>
          </a:prstGeom>
          <a:noFill/>
          <a:ln/>
        </p:spPr>
        <p:txBody>
          <a:bodyPr wrap="square" lIns="0" tIns="0" rIns="0" bIns="0" rtlCol="0" anchor="t"/>
          <a:lstStyle/>
          <a:p>
            <a:pPr algn="l" indent="0" marL="0">
              <a:lnSpc>
                <a:spcPts val="2200"/>
              </a:lnSpc>
              <a:buNone/>
            </a:pPr>
            <a:r>
              <a:rPr lang="en-US" sz="1350" dirty="0">
                <a:solidFill>
                  <a:srgbClr val="DCD7E5"/>
                </a:solidFill>
                <a:latin typeface="Heebo Light" pitchFamily="34" charset="0"/>
                <a:ea typeface="Heebo Light" pitchFamily="34" charset="-122"/>
                <a:cs typeface="Heebo Light" pitchFamily="34" charset="-120"/>
              </a:rPr>
              <a:t>Dedique tempo para praticar a formação de frases e a aplicação dos tempos verbais perfeitos em diferentes contextos.</a:t>
            </a:r>
            <a:endParaRPr lang="en-US" sz="1350" dirty="0"/>
          </a:p>
        </p:txBody>
      </p:sp>
      <p:pic>
        <p:nvPicPr>
          <p:cNvPr id="11" name="Image 3" descr="preencoded.png">    </p:cNvPr>
          <p:cNvPicPr>
            <a:picLocks noChangeAspect="1"/>
          </p:cNvPicPr>
          <p:nvPr/>
        </p:nvPicPr>
        <p:blipFill>
          <a:blip r:embed="rId4"/>
          <a:stretch>
            <a:fillRect/>
          </a:stretch>
        </p:blipFill>
        <p:spPr>
          <a:xfrm>
            <a:off x="612338" y="6057900"/>
            <a:ext cx="437317" cy="437317"/>
          </a:xfrm>
          <a:prstGeom prst="rect">
            <a:avLst/>
          </a:prstGeom>
        </p:spPr>
      </p:pic>
      <p:sp>
        <p:nvSpPr>
          <p:cNvPr id="12" name="Text 6"/>
          <p:cNvSpPr/>
          <p:nvPr/>
        </p:nvSpPr>
        <p:spPr>
          <a:xfrm>
            <a:off x="612338" y="6670119"/>
            <a:ext cx="2187059" cy="273368"/>
          </a:xfrm>
          <a:prstGeom prst="rect">
            <a:avLst/>
          </a:prstGeom>
          <a:noFill/>
          <a:ln/>
        </p:spPr>
        <p:txBody>
          <a:bodyPr wrap="none" lIns="0" tIns="0" rIns="0" bIns="0" rtlCol="0" anchor="t"/>
          <a:lstStyle/>
          <a:p>
            <a:pPr algn="l" indent="0" marL="0">
              <a:lnSpc>
                <a:spcPts val="2150"/>
              </a:lnSpc>
              <a:buNone/>
            </a:pPr>
            <a:r>
              <a:rPr lang="en-US" sz="1700" dirty="0">
                <a:solidFill>
                  <a:srgbClr val="DCD7E5"/>
                </a:solidFill>
                <a:latin typeface="Montserrat" pitchFamily="34" charset="0"/>
                <a:ea typeface="Montserrat" pitchFamily="34" charset="-122"/>
                <a:cs typeface="Montserrat" pitchFamily="34" charset="-120"/>
              </a:rPr>
              <a:t>Dicas</a:t>
            </a:r>
            <a:endParaRPr lang="en-US" sz="1700" dirty="0"/>
          </a:p>
        </p:txBody>
      </p:sp>
      <p:sp>
        <p:nvSpPr>
          <p:cNvPr id="13" name="Text 7"/>
          <p:cNvSpPr/>
          <p:nvPr/>
        </p:nvSpPr>
        <p:spPr>
          <a:xfrm>
            <a:off x="612338" y="7048381"/>
            <a:ext cx="7919323" cy="560070"/>
          </a:xfrm>
          <a:prstGeom prst="rect">
            <a:avLst/>
          </a:prstGeom>
          <a:noFill/>
          <a:ln/>
        </p:spPr>
        <p:txBody>
          <a:bodyPr wrap="square" lIns="0" tIns="0" rIns="0" bIns="0" rtlCol="0" anchor="t"/>
          <a:lstStyle/>
          <a:p>
            <a:pPr algn="l" indent="0" marL="0">
              <a:lnSpc>
                <a:spcPts val="2200"/>
              </a:lnSpc>
              <a:buNone/>
            </a:pPr>
            <a:r>
              <a:rPr lang="en-US" sz="1350" dirty="0">
                <a:solidFill>
                  <a:srgbClr val="DCD7E5"/>
                </a:solidFill>
                <a:latin typeface="Heebo Light" pitchFamily="34" charset="0"/>
                <a:ea typeface="Heebo Light" pitchFamily="34" charset="-122"/>
                <a:cs typeface="Heebo Light" pitchFamily="34" charset="-120"/>
              </a:rPr>
              <a:t>Preste atenção ao contexto e à relevância das ações em relação ao tempo. Use os tempos verbais perfeitos para expressar nuances de tempo que outros tempos verbais não conseguem.</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64498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Conclusão</a:t>
            </a:r>
            <a:endParaRPr lang="en-US" sz="4450" dirty="0"/>
          </a:p>
        </p:txBody>
      </p:sp>
      <p:sp>
        <p:nvSpPr>
          <p:cNvPr id="4" name="Text 1"/>
          <p:cNvSpPr/>
          <p:nvPr/>
        </p:nvSpPr>
        <p:spPr>
          <a:xfrm>
            <a:off x="793790" y="5693926"/>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Parabéns por concluir este eBook! Agora você tem as ferramentas necessárias para dominar os tempos verbais perfeitos em inglês. Continue praticando e explorando os recursos adicionais para aprimorar suas habilidades.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2024-11-24T12:49:53Z</dcterms:created>
  <dcterms:modified xsi:type="dcterms:W3CDTF">2024-11-24T12:49:53Z</dcterms:modified>
</cp:coreProperties>
</file>